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4" r:id="rId2"/>
  </p:sldMasterIdLst>
  <p:notesMasterIdLst>
    <p:notesMasterId r:id="rId19"/>
  </p:notesMasterIdLst>
  <p:sldIdLst>
    <p:sldId id="260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57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5133" userDrawn="1">
          <p15:clr>
            <a:srgbClr val="A4A3A4"/>
          </p15:clr>
        </p15:guide>
        <p15:guide id="5" orient="horz" pos="1434" userDrawn="1">
          <p15:clr>
            <a:srgbClr val="A4A3A4"/>
          </p15:clr>
        </p15:guide>
        <p15:guide id="6" orient="horz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46" y="102"/>
      </p:cViewPr>
      <p:guideLst>
        <p:guide orient="horz" pos="2160"/>
        <p:guide pos="2570"/>
        <p:guide pos="3840"/>
        <p:guide pos="5133"/>
        <p:guide orient="horz" pos="1434"/>
        <p:guide orient="horz" pos="2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79923-8D62-409E-8302-917F6361DFA1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C3CC4-4F1B-4A5D-9B56-4395A21AC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95F7-582E-4CDE-8D85-B28F5FC09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36624-66D3-42C2-B893-97DF8B3A2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4A4FD-F6F2-479C-B6C6-5C063F04A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531-D645-4191-9B46-AEAAB9B2E5A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1D0F6-A73D-4735-BF15-710E38CDC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4B459-2477-4F75-AB20-DD42D710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D9151-C378-4B48-B0E4-1AC59FC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8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9967-ACC6-4513-9024-373F5FE7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EAA6D-F46E-47B2-803A-4CEFB376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333FD-F1AC-43E0-9178-A3F6069B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531-D645-4191-9B46-AEAAB9B2E5A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0F5A9-992A-4BCB-BA3F-245B4BFA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EFAE-369B-4EE0-8327-E56DFEA4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D9151-C378-4B48-B0E4-1AC59FC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5426D-D6E2-4E3F-AFE0-E6E19B85A5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A3171-E1D4-4CDB-BB13-B7F9EC998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D714F-8364-4D77-AAFA-F090FC5E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531-D645-4191-9B46-AEAAB9B2E5A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41D7D-D739-4465-9749-5216EA73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C589-3C82-4F18-961C-07BC0C22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D9151-C378-4B48-B0E4-1AC59FC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18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7D33-70C6-470E-A5EC-E8328256C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33F92-86D8-4E5F-BD3F-08E4C2106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905A6-C271-4190-ABD6-22E775FE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3EA85-FF71-4985-A0B5-5A6D2A94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3B3C5-D2F6-4D6C-B3D5-7A3D1A62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8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CB84-2023-476B-BD3F-58D05294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A2C5-EDEC-4525-8C14-B317612C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4504D-60C7-4DD5-8CC1-88BF5117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10695-DF45-4A63-B475-547F023F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5219D-BCB1-4D61-8D2F-1C313DBA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0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63BA-C8AF-4BE0-A55A-2202E6AC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107F6-2295-438D-AAA1-FAAF55314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430AD-5F45-4057-B60C-3078C0B4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CBE3-544F-4C59-9B68-A299B789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20F22-2021-4601-8299-B5784FEA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73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21FC-57A7-4F3F-B25F-7D697088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F5C4-1001-455E-982B-397938DC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92675-CE66-4321-99B6-1798B8B4D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395A7-5D8E-4A45-AD57-D4ECD0DCE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63469-AA6D-4A14-B6F0-9BA2697D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069A6-151F-48C5-9D63-A4ADE238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82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619D-674E-4B60-93E7-14F056A1F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42AFB-2DC4-4D62-B1C0-43B953D70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E7169-92CA-4035-A953-5123A0E52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85C1A-289D-4687-9C09-651A29D7D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46BC6-0466-4A66-8A3D-67727CE9DF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571DC-33B5-44C4-8D49-BC37C2AE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97711-BB03-4223-9F0D-6E374AC7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A516F-2149-46FF-BBDF-CDBA0476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7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DD5A-11E8-4DDA-A22F-018082D9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3626F-C767-4234-AA32-F4D7FA6C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33309-6828-4B6F-A60B-023AF530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F5D8D-A7E4-4C6A-A034-D4B9BC04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36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2C381-18B2-4CB5-9102-13212817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B6133-92B0-4F21-8586-54D8FA38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EEDC9-0FE2-4E63-BEAF-559A7924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8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23E9-1FE8-4AC7-927D-199226D2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8F0F2-BD27-435B-AB99-D544F5E9B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57BE0-FA1E-4442-8B11-C4BDB2872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A80D3-E0EA-4AE8-BA00-F2785BEB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52A87-B863-4BE3-BE95-7005B0E0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03393-A27D-446C-AED6-38F1A729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8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7387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AA11-B5BA-4423-AED1-8DA81CAB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2C31A-C6EA-4850-AAA6-2442941C5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A6986-D38B-4E80-8C6D-08975875A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05FAB-1542-4EF5-89A8-0659C073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8DD5A-FDA1-42C4-B834-706499FD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C549A-BCA4-4AD6-B162-A0CBE34F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03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4501-1873-4F08-AAC6-8BADFBB9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563C8-F858-426A-8EAF-B963E9D9F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D5C3-096A-44B6-8A49-005E1DD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309DC-2462-4853-A64B-1EE9F54D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7D40A-60F4-40AB-BD5E-693A4CE1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7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74124A-68C9-4FE1-A2B2-C04A55A4D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C92FC-DE51-4F18-B48D-6651A8013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A18CE-8A87-448F-8044-5B2E59BB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F659B-CB8D-4304-B30E-C73B703E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A9CC4-81D5-41ED-BFEE-60626F8F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6BA0-D639-46CD-B000-0F93C05D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10817-F4D6-4ACB-82DD-14E16B56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BB30D-2CD7-409C-A5B1-2694E03FD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531-D645-4191-9B46-AEAAB9B2E5A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7ED0D-1358-4FC0-B7C4-EA00EA9A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81D6A-DF52-484E-AACC-51D4A438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D9151-C378-4B48-B0E4-1AC59FC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51C2-2512-405A-B2A4-4E6714A1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87D6-E872-4F0F-86E6-11F573D34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D1A97-6924-4E0E-9E0E-DC27359F3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2EE7-00AF-481C-8438-A8BCD2CA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531-D645-4191-9B46-AEAAB9B2E5A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C918-F3F3-4142-8FEA-D2E5912A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0BDCA-95C7-4A11-89E5-B58E1768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D9151-C378-4B48-B0E4-1AC59FC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9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5DDB-BC6E-4645-B903-33C3D93D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26BD6-34E7-4D82-92AF-44AB23E78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D461-8185-4FEC-B862-8523E47D0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21466-DD29-465C-BB6F-626F7D5D7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43782-74EA-458E-932A-3595CE643B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4D767-9A3C-4EE7-9599-03CFD9AE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531-D645-4191-9B46-AEAAB9B2E5A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D33172-1C8F-4B89-8F17-08042E5E8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36FC0-D554-4BEF-B4BD-8FF76164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D9151-C378-4B48-B0E4-1AC59FC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1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7E6F-E6E5-4742-B2A0-7D26E786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B7505-7268-484C-917A-D530FFF5C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531-D645-4191-9B46-AEAAB9B2E5A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325A8-2585-41D3-B8BC-346A1D7A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59543-05F7-4EC7-A091-BA8CF303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D9151-C378-4B48-B0E4-1AC59FC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9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29D641-1440-4736-8D10-F40CF5215ECA}"/>
              </a:ext>
            </a:extLst>
          </p:cNvPr>
          <p:cNvSpPr/>
          <p:nvPr userDrawn="1"/>
        </p:nvSpPr>
        <p:spPr>
          <a:xfrm>
            <a:off x="52425" y="1673625"/>
            <a:ext cx="3979333" cy="3405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2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5757C-2B60-48BC-A15B-54C9F1099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5" y="46567"/>
            <a:ext cx="1431780" cy="143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88D9F8-2502-427A-8FB9-6D9799EA35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48" y="187020"/>
            <a:ext cx="2344347" cy="12268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D2EB5E-507A-4C27-B878-B8DD80A0439F}"/>
              </a:ext>
            </a:extLst>
          </p:cNvPr>
          <p:cNvSpPr/>
          <p:nvPr userDrawn="1"/>
        </p:nvSpPr>
        <p:spPr>
          <a:xfrm>
            <a:off x="46567" y="6487236"/>
            <a:ext cx="12099940" cy="32419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>
                <a:latin typeface="Arial Narrow" panose="020B0606020202030204" pitchFamily="34" charset="0"/>
              </a:rPr>
              <a:t>Designing an Assistive Hand Exoskeleton for a Patient with Limited Hand Mobility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1F70665B-1B65-4F1B-A1D4-4C80EBD90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405" y="1708550"/>
            <a:ext cx="3797375" cy="245279"/>
          </a:xfrm>
          <a:prstGeom prst="rect">
            <a:avLst/>
          </a:prstGeom>
        </p:spPr>
        <p:txBody>
          <a:bodyPr tIns="0" bIns="0" anchor="b" anchorCtr="0">
            <a:noAutofit/>
          </a:bodyPr>
          <a:lstStyle>
            <a:lvl1pPr algn="ctr">
              <a:buNone/>
              <a:defRPr lang="it-IT" sz="1800" i="1" kern="1200" baseline="0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GB" noProof="0" dirty="0" err="1"/>
              <a:t>jjcjj</a:t>
            </a:r>
            <a:endParaRPr lang="en-GB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047BE96-87DD-47FF-9E6C-9698DC389D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36" y="2276474"/>
            <a:ext cx="12054524" cy="41116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4449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 userDrawn="1">
          <p15:clr>
            <a:srgbClr val="FBAE40"/>
          </p15:clr>
        </p15:guide>
        <p15:guide id="2" pos="511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orient="horz" pos="288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CC59-97B7-437D-894B-A8B89A77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99BB-DC33-4CCE-89C1-C90BEBF9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30DD5-BC56-4DCE-9A7A-7A61225ED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3B1DB-B537-40E7-86B7-A2337606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531-D645-4191-9B46-AEAAB9B2E5A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D5315-0749-47B8-8E5A-6C6F4819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ACAFF-C091-4582-A064-62F85C4D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D9151-C378-4B48-B0E4-1AC59FC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2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2DD6-A87B-49EC-B332-5A329580E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53923-3ABE-4F0E-8B40-F1C1B6930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38479-0C63-4671-B22F-B39CC8460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A2654-D70D-4780-BC98-BC257D6B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531-D645-4191-9B46-AEAAB9B2E5A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CA6B6-E552-4629-89DC-B00D56AB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00A5F-F9A9-4D18-8AC7-264913C1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D9151-C378-4B48-B0E4-1AC59FC0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F6B6E-C755-4A9F-96B0-F28A8ADC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04E49-8346-4275-B208-E312E619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B6CBC-DEBE-4DF8-90CA-F5C16C1A2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082C-55A4-49BA-BA65-B7F755D27A04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026F5-EA7C-4A51-B872-E6D689ADD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9881-CF64-4151-9840-33E0DA309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FF559-B990-4C6D-9E44-B90B85B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06D591-327C-4037-9B72-B800497D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F97-02D7-4CE3-9F7D-77E12B71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DD9CB-4DA2-4B48-A616-FDA324B13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17F1B-0E89-4EB3-912A-AFA82CA6F3E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4DA1B-6B99-47BF-BF34-3DEA0192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CF7F-E16A-4BDE-BB51-8AE236BD7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F8CC3-3EA2-4E96-8196-D306621C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8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DDF28-03AB-4C81-B9FD-AC6FF05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444" l="6944" r="99722">
                        <a14:foregroundMark x1="59583" y1="86528" x2="66667" y2="99722"/>
                        <a14:foregroundMark x1="15558" y1="66462" x2="8746" y2="68930"/>
                        <a14:foregroundMark x1="13438" y1="74995" x2="13799" y2="75296"/>
                        <a14:foregroundMark x1="9495" y1="71709" x2="10731" y2="72739"/>
                        <a14:backgroundMark x1="92361" y1="79444" x2="99861" y2="84583"/>
                        <a14:backgroundMark x1="17222" y1="66250" x2="15139" y2="65694"/>
                        <a14:backgroundMark x1="8333" y1="68472" x2="6111" y2="69583"/>
                        <a14:backgroundMark x1="13889" y1="75694" x2="6389" y2="75833"/>
                        <a14:backgroundMark x1="13472" y1="75833" x2="15278" y2="75694"/>
                        <a14:backgroundMark x1="22778" y1="30694" x2="22917" y2="30833"/>
                        <a14:backgroundMark x1="40556" y1="34444" x2="404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" y="4467542"/>
            <a:ext cx="2285938" cy="228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6CB18-1313-4FC4-BEF4-1172C90C9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7" b="99127" l="9462" r="89462">
                        <a14:foregroundMark x1="38114" y1="99315" x2="38065" y2="99563"/>
                        <a14:foregroundMark x1="69943" y1="10956" x2="70108" y2="11354"/>
                        <a14:foregroundMark x1="59717" y1="6255" x2="58710" y2="6114"/>
                        <a14:foregroundMark x1="63796" y1="6826" x2="61325" y2="6480"/>
                        <a14:backgroundMark x1="40430" y1="87773" x2="38495" y2="99563"/>
                        <a14:backgroundMark x1="52258" y1="9607" x2="58833" y2="6526"/>
                        <a14:backgroundMark x1="64396" y1="5155" x2="70323" y2="10044"/>
                        <a14:backgroundMark x1="66882" y1="1310" x2="66237" y2="2183"/>
                        <a14:backgroundMark x1="65161" y1="2183" x2="62151" y2="873"/>
                        <a14:backgroundMark x1="60000" y1="4367" x2="59355" y2="5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87" y="4683125"/>
            <a:ext cx="4164013" cy="2050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81B27A-4BC2-4B1B-8BF7-9B733FCC2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51" b="99740" l="1175" r="99413">
                        <a14:foregroundMark x1="84581" y1="20779" x2="72475" y2="17046"/>
                        <a14:foregroundMark x1="33055" y1="6595" x2="27896" y2="7508"/>
                        <a14:foregroundMark x1="12936" y1="87743" x2="16543" y2="83409"/>
                        <a14:foregroundMark x1="71960" y1="63956" x2="82473" y2="61651"/>
                        <a14:foregroundMark x1="1219" y1="68898" x2="1207" y2="69836"/>
                        <a14:foregroundMark x1="61674" y1="15844" x2="47577" y2="12727"/>
                        <a14:foregroundMark x1="47577" y1="12727" x2="59618" y2="21558"/>
                        <a14:foregroundMark x1="59618" y1="21558" x2="61968" y2="16623"/>
                        <a14:foregroundMark x1="22467" y1="10130" x2="15802" y2="15866"/>
                        <a14:foregroundMark x1="25257" y1="11429" x2="14831" y2="61818"/>
                        <a14:foregroundMark x1="14831" y1="61818" x2="7489" y2="45195"/>
                        <a14:foregroundMark x1="7489" y1="45195" x2="9581" y2="31196"/>
                        <a14:foregroundMark x1="15454" y1="19108" x2="25551" y2="11429"/>
                        <a14:foregroundMark x1="20852" y1="15844" x2="22907" y2="38182"/>
                        <a14:foregroundMark x1="22907" y1="38182" x2="19236" y2="62857"/>
                        <a14:foregroundMark x1="19236" y1="62857" x2="8957" y2="50130"/>
                        <a14:foregroundMark x1="8957" y1="50130" x2="9985" y2="29351"/>
                        <a14:foregroundMark x1="9985" y1="29351" x2="20117" y2="14545"/>
                        <a14:foregroundMark x1="20117" y1="14545" x2="20999" y2="15065"/>
                        <a14:foregroundMark x1="21292" y1="17143" x2="11747" y2="33247"/>
                        <a14:foregroundMark x1="11747" y1="33247" x2="14097" y2="59740"/>
                        <a14:foregroundMark x1="14097" y1="59740" x2="20117" y2="35844"/>
                        <a14:foregroundMark x1="20117" y1="35844" x2="21439" y2="17922"/>
                        <a14:foregroundMark x1="54038" y1="61039" x2="53451" y2="59740"/>
                        <a14:foregroundMark x1="63289" y1="64156" x2="41703" y2="65195"/>
                        <a14:foregroundMark x1="10430" y1="85655" x2="8223" y2="83636"/>
                        <a14:foregroundMark x1="10293" y1="85937" x2="8076" y2="82857"/>
                        <a14:foregroundMark x1="10187" y1="86155" x2="7636" y2="82078"/>
                        <a14:foregroundMark x1="12335" y1="87532" x2="12628" y2="86494"/>
                        <a14:foregroundMark x1="8370" y1="83636" x2="8957" y2="99740"/>
                        <a14:backgroundMark x1="62070" y1="13258" x2="60728" y2="13009"/>
                        <a14:backgroundMark x1="71806" y1="15065" x2="62719" y2="13379"/>
                        <a14:backgroundMark x1="47137" y1="6494" x2="47724" y2="9351"/>
                        <a14:backgroundMark x1="33186" y1="6234" x2="43025" y2="6494"/>
                        <a14:backgroundMark x1="44640" y1="7013" x2="43025" y2="8571"/>
                        <a14:backgroundMark x1="26608" y1="7735" x2="28047" y2="7013"/>
                        <a14:backgroundMark x1="6755" y1="31429" x2="7542" y2="29890"/>
                        <a14:backgroundMark x1="7336" y1="29683" x2="1909" y2="45455"/>
                        <a14:backgroundMark x1="1909" y1="45455" x2="2349" y2="68831"/>
                        <a14:backgroundMark x1="2349" y1="68831" x2="6943" y2="83799"/>
                        <a14:backgroundMark x1="13510" y1="12987" x2="5433" y2="29610"/>
                        <a14:backgroundMark x1="5433" y1="29610" x2="12335" y2="12987"/>
                        <a14:backgroundMark x1="12335" y1="12987" x2="13069" y2="13247"/>
                        <a14:backgroundMark x1="99559" y1="62078" x2="87959" y2="57922"/>
                        <a14:backgroundMark x1="87959" y1="57922" x2="82819" y2="62338"/>
                        <a14:backgroundMark x1="46654" y1="70616" x2="21733" y2="75584"/>
                        <a14:backgroundMark x1="72540" y1="65455" x2="64362" y2="67085"/>
                        <a14:backgroundMark x1="21733" y1="75584" x2="16887" y2="83896"/>
                        <a14:backgroundMark x1="13803" y1="88831" x2="12418" y2="916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27" y="4915294"/>
            <a:ext cx="3300973" cy="186618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9020136-B351-480B-82EA-86E94332070D}"/>
              </a:ext>
            </a:extLst>
          </p:cNvPr>
          <p:cNvGrpSpPr/>
          <p:nvPr/>
        </p:nvGrpSpPr>
        <p:grpSpPr>
          <a:xfrm>
            <a:off x="120117" y="4360650"/>
            <a:ext cx="11951769" cy="345017"/>
            <a:chOff x="14817" y="4277782"/>
            <a:chExt cx="12177183" cy="34501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3F189A5-B8A3-46FA-B55D-EE95F9EDE973}"/>
                </a:ext>
              </a:extLst>
            </p:cNvPr>
            <p:cNvSpPr/>
            <p:nvPr/>
          </p:nvSpPr>
          <p:spPr>
            <a:xfrm>
              <a:off x="14817" y="4277782"/>
              <a:ext cx="12177183" cy="3450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BD4A68E-D998-42D5-A243-6F7F67570B48}"/>
                </a:ext>
              </a:extLst>
            </p:cNvPr>
            <p:cNvSpPr/>
            <p:nvPr/>
          </p:nvSpPr>
          <p:spPr>
            <a:xfrm>
              <a:off x="73025" y="4339165"/>
              <a:ext cx="12074525" cy="22225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3FDE50-FA1B-4913-90BB-7FF4E909A72F}"/>
              </a:ext>
            </a:extLst>
          </p:cNvPr>
          <p:cNvSpPr txBox="1"/>
          <p:nvPr/>
        </p:nvSpPr>
        <p:spPr>
          <a:xfrm>
            <a:off x="1232452" y="2215700"/>
            <a:ext cx="972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Narrow" panose="020B0606020202030204" pitchFamily="34" charset="0"/>
              </a:rPr>
              <a:t>Designing an assistive hand exoskeleton for a patient with limited hand mobility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F80A2-7126-4A4D-ADD4-903BD2FDD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10" y="201392"/>
            <a:ext cx="1755014" cy="1755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126B6-0E02-42D0-8351-C32531DF0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61" y="361915"/>
            <a:ext cx="3260487" cy="1706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24A7D-D414-45B1-B0C0-5FD5273948E7}"/>
              </a:ext>
            </a:extLst>
          </p:cNvPr>
          <p:cNvSpPr txBox="1"/>
          <p:nvPr/>
        </p:nvSpPr>
        <p:spPr>
          <a:xfrm>
            <a:off x="1142054" y="3787154"/>
            <a:ext cx="1830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Petros Kaltsas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D4CB9-ED69-4B27-9050-AB1A672E1285}"/>
              </a:ext>
            </a:extLst>
          </p:cNvPr>
          <p:cNvSpPr txBox="1"/>
          <p:nvPr/>
        </p:nvSpPr>
        <p:spPr>
          <a:xfrm>
            <a:off x="9152057" y="3787154"/>
            <a:ext cx="246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Giuseppina</a:t>
            </a:r>
            <a:r>
              <a:rPr lang="en-US" dirty="0"/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Ciniglio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ACB72-4C7C-4233-9D89-E9F027C72E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Quick sum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B3AFE-3818-4E81-9B0E-CFA38A577F8E}"/>
              </a:ext>
            </a:extLst>
          </p:cNvPr>
          <p:cNvSpPr txBox="1"/>
          <p:nvPr/>
        </p:nvSpPr>
        <p:spPr>
          <a:xfrm>
            <a:off x="8361680" y="2370400"/>
            <a:ext cx="3566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DC4D1-60D0-4E6F-AEF9-9E800D4127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36" y="2276474"/>
            <a:ext cx="4033839" cy="4111625"/>
          </a:xfrm>
        </p:spPr>
        <p:txBody>
          <a:bodyPr/>
          <a:lstStyle/>
          <a:p>
            <a:pPr marL="0" indent="0">
              <a:buNone/>
            </a:pPr>
            <a:r>
              <a:rPr lang="en-US" sz="2200" i="1" dirty="0"/>
              <a:t>Main Function</a:t>
            </a:r>
          </a:p>
          <a:p>
            <a:pPr marL="0" indent="0">
              <a:buNone/>
            </a:pPr>
            <a:r>
              <a:rPr lang="en-US" sz="1800" dirty="0"/>
              <a:t>User is flexing/extending his elbow and his hand is closing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200" i="1" dirty="0"/>
              <a:t>Parts of the device and their functions</a:t>
            </a:r>
          </a:p>
          <a:p>
            <a:pPr marL="0" indent="0">
              <a:buNone/>
            </a:pPr>
            <a:r>
              <a:rPr lang="en-US" sz="1800" dirty="0"/>
              <a:t>On the hand: Fastening | Closing of the fingers</a:t>
            </a:r>
          </a:p>
          <a:p>
            <a:pPr marL="0" indent="0">
              <a:buNone/>
            </a:pPr>
            <a:r>
              <a:rPr lang="en-US" sz="1800" dirty="0"/>
              <a:t>Actuation mechanism: Transferring elbow motion to the fingers</a:t>
            </a:r>
          </a:p>
          <a:p>
            <a:pPr marL="0" indent="0">
              <a:buNone/>
            </a:pPr>
            <a:r>
              <a:rPr lang="en-US" sz="1800" dirty="0"/>
              <a:t>Arm: Fastening | Housing the actuation mechanism</a:t>
            </a:r>
          </a:p>
          <a:p>
            <a:pPr marL="0" indent="0">
              <a:buNone/>
            </a:pPr>
            <a:r>
              <a:rPr lang="en-US" sz="1800" dirty="0"/>
              <a:t>Thumb: Thumb opposition | Stability</a:t>
            </a:r>
          </a:p>
          <a:p>
            <a:pPr marL="0" indent="0">
              <a:buNone/>
            </a:pPr>
            <a:endParaRPr lang="en-US" sz="1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B7EFA-C964-4CE3-B4AA-780F579F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121" y="2013318"/>
            <a:ext cx="3147758" cy="3212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09823F-DD5A-447C-93C8-DC480C22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75" y="5594749"/>
            <a:ext cx="3055004" cy="428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70C467-295E-4FBA-8388-E0C6528E4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21" y="5974186"/>
            <a:ext cx="911497" cy="4214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4E9010-ED03-454D-AC2F-834212470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03" y="6090880"/>
            <a:ext cx="345660" cy="2896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60A811-81D4-4427-8D59-184EABE2C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878" y="6022944"/>
            <a:ext cx="980506" cy="421445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BBF82399-3FCA-46FE-ACB5-50170E0FF703}"/>
              </a:ext>
            </a:extLst>
          </p:cNvPr>
          <p:cNvSpPr/>
          <p:nvPr/>
        </p:nvSpPr>
        <p:spPr>
          <a:xfrm rot="16200000">
            <a:off x="6920370" y="5998519"/>
            <a:ext cx="150278" cy="460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D9D283-3FFF-49C2-93F7-4740BB32798C}"/>
              </a:ext>
            </a:extLst>
          </p:cNvPr>
          <p:cNvSpPr txBox="1"/>
          <p:nvPr/>
        </p:nvSpPr>
        <p:spPr>
          <a:xfrm>
            <a:off x="7225819" y="5912517"/>
            <a:ext cx="109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Fingers are pulled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7A9A2-71A4-4F68-AF9F-F17A3A939FDF}"/>
              </a:ext>
            </a:extLst>
          </p:cNvPr>
          <p:cNvSpPr txBox="1"/>
          <p:nvPr/>
        </p:nvSpPr>
        <p:spPr>
          <a:xfrm>
            <a:off x="5212158" y="5225417"/>
            <a:ext cx="239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Working Principle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C87659-1926-4F30-AFAC-982DEE9DA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2" y="2106679"/>
            <a:ext cx="3316382" cy="42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3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6AA967D-E92D-49D9-98ED-92201E5F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290" y="4040607"/>
            <a:ext cx="1499448" cy="11223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B1994-E03D-4EE5-AE88-1177888D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059" y="4126569"/>
            <a:ext cx="1553142" cy="101615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A8CBB8-0166-4E64-AE25-E0C74B8500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Limitations &amp;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84159-1314-43A2-891D-FF8403D655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Center of rotation:</a:t>
            </a:r>
          </a:p>
          <a:p>
            <a:pPr marL="0" indent="0">
              <a:buNone/>
            </a:pPr>
            <a:r>
              <a:rPr lang="en-US" sz="1800" dirty="0"/>
              <a:t>The centers of rotation of the exoskeleton structure needs to coincide with the one of the fingers.</a:t>
            </a:r>
          </a:p>
          <a:p>
            <a:pPr marL="0" indent="0">
              <a:buNone/>
            </a:pPr>
            <a:r>
              <a:rPr lang="en-US" sz="1800" i="1" dirty="0"/>
              <a:t>Solutions: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DEAD3-69EC-4F4E-A011-445261A8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43" y="3948454"/>
            <a:ext cx="1440957" cy="1097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635F8-BD0B-4233-A157-CCC2D38216EB}"/>
              </a:ext>
            </a:extLst>
          </p:cNvPr>
          <p:cNvSpPr txBox="1"/>
          <p:nvPr/>
        </p:nvSpPr>
        <p:spPr>
          <a:xfrm>
            <a:off x="2847373" y="5278018"/>
            <a:ext cx="227001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Bulky &amp; Complex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9D6BE-D5BC-46D5-9EFA-9BBC43447DF8}"/>
              </a:ext>
            </a:extLst>
          </p:cNvPr>
          <p:cNvSpPr txBox="1"/>
          <p:nvPr/>
        </p:nvSpPr>
        <p:spPr>
          <a:xfrm>
            <a:off x="461831" y="3586529"/>
            <a:ext cx="204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Matching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BA3BAC-3D41-4220-B82E-D7F6A7257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3909174"/>
            <a:ext cx="1650142" cy="10972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A0E731-93C6-405B-B68B-3BC2DF1FAB65}"/>
              </a:ext>
            </a:extLst>
          </p:cNvPr>
          <p:cNvSpPr txBox="1"/>
          <p:nvPr/>
        </p:nvSpPr>
        <p:spPr>
          <a:xfrm>
            <a:off x="558800" y="5187744"/>
            <a:ext cx="176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enough space between fingers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9BDCA-0807-4AAD-840A-755312CF519A}"/>
              </a:ext>
            </a:extLst>
          </p:cNvPr>
          <p:cNvSpPr txBox="1"/>
          <p:nvPr/>
        </p:nvSpPr>
        <p:spPr>
          <a:xfrm>
            <a:off x="9860281" y="3576774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Compliant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C32C5-8E4E-4012-AECA-6BB86480E5EE}"/>
              </a:ext>
            </a:extLst>
          </p:cNvPr>
          <p:cNvSpPr txBox="1"/>
          <p:nvPr/>
        </p:nvSpPr>
        <p:spPr>
          <a:xfrm>
            <a:off x="4767565" y="3556119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/>
              <a:t>Linkage attached to the distal segment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284057-6EF5-4BE0-BBEB-C0A965CDFB3E}"/>
              </a:ext>
            </a:extLst>
          </p:cNvPr>
          <p:cNvSpPr txBox="1"/>
          <p:nvPr/>
        </p:nvSpPr>
        <p:spPr>
          <a:xfrm>
            <a:off x="2864739" y="3602466"/>
            <a:ext cx="162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COR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C87159-729E-4E4A-BC1A-D0098ED3C1BB}"/>
              </a:ext>
            </a:extLst>
          </p:cNvPr>
          <p:cNvSpPr txBox="1"/>
          <p:nvPr/>
        </p:nvSpPr>
        <p:spPr>
          <a:xfrm>
            <a:off x="6410354" y="6064626"/>
            <a:ext cx="617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Heo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Pilwon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"Current hand exoskeleton technologies for rehabilitation and assistive engineering."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Precision Engineering and Manufacturing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13.5 (2012): 807-824.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E546E-2055-4807-A972-4BAB50CF2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845" y="4010501"/>
            <a:ext cx="1499448" cy="1182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37A52-3D01-41FB-A54F-E7661C4E3793}"/>
              </a:ext>
            </a:extLst>
          </p:cNvPr>
          <p:cNvSpPr txBox="1"/>
          <p:nvPr/>
        </p:nvSpPr>
        <p:spPr>
          <a:xfrm>
            <a:off x="7833671" y="3579122"/>
            <a:ext cx="206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Redundant linkage</a:t>
            </a:r>
          </a:p>
        </p:txBody>
      </p:sp>
    </p:spTree>
    <p:extLst>
      <p:ext uri="{BB962C8B-B14F-4D97-AF65-F5344CB8AC3E}">
        <p14:creationId xmlns:p14="http://schemas.microsoft.com/office/powerpoint/2010/main" val="395408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  <p:bldP spid="21" grpId="0"/>
      <p:bldP spid="2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BF99E5-3121-422F-949B-65318B7A40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Limitations &amp;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894A-9A0A-47BD-9312-DBB97A10C2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36" y="2276474"/>
            <a:ext cx="6123945" cy="411162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Weight:</a:t>
            </a:r>
          </a:p>
          <a:p>
            <a:pPr marL="0" indent="0">
              <a:buNone/>
            </a:pPr>
            <a:r>
              <a:rPr lang="en-US" sz="1800" dirty="0"/>
              <a:t>The use of motors as actuators, requires the implementation of controllers and power supply.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Cons: Weight and Space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i="1" dirty="0"/>
              <a:t>Solutions: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Sometimes, the additional equipment is kept aside, mounted on the body of the user or put in his pocket. However, wiring connections still affect the device’s discreteness.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7E200-2615-45F1-B946-EF382E0A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430" y="2519986"/>
            <a:ext cx="5665201" cy="3332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33EEB-92BF-421F-8621-32884B7FAEC7}"/>
              </a:ext>
            </a:extLst>
          </p:cNvPr>
          <p:cNvSpPr txBox="1"/>
          <p:nvPr/>
        </p:nvSpPr>
        <p:spPr>
          <a:xfrm>
            <a:off x="6408430" y="5861750"/>
            <a:ext cx="5513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Popov, Dmitry, Igor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Gaponov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-Hwan Ryu. "Portable exoskeleton glove with soft structure for hand assistance in activities of daily living."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IEEE/ASME Transactions on Mechatronics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22.2 (2016): 865-875.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7430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36A54D-649C-4183-9C17-9377AFBD31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Limitations &amp;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93DAA-9563-43C7-809A-8231E30A6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35" y="2276474"/>
            <a:ext cx="8102603" cy="4111625"/>
          </a:xfrm>
        </p:spPr>
        <p:txBody>
          <a:bodyPr/>
          <a:lstStyle/>
          <a:p>
            <a:r>
              <a:rPr lang="en-US" u="sng" dirty="0"/>
              <a:t>Comfort:</a:t>
            </a:r>
          </a:p>
          <a:p>
            <a:pPr marL="0" indent="0">
              <a:buNone/>
            </a:pPr>
            <a:r>
              <a:rPr lang="en-US" sz="1800" dirty="0"/>
              <a:t>When tendons are used to close the fingers, depending on their routing there are two problems: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If they are on the dorsal side of the hand, while pulled, they pull the wrist backwards.</a:t>
            </a:r>
          </a:p>
          <a:p>
            <a:pPr marL="0" indent="0">
              <a:buNone/>
            </a:pPr>
            <a:r>
              <a:rPr lang="en-US" sz="1800" i="1" dirty="0"/>
              <a:t>Solution: Maybe a wrist strengthener could help.</a:t>
            </a:r>
          </a:p>
          <a:p>
            <a:pPr marL="0" indent="0">
              <a:buNone/>
            </a:pP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800" dirty="0"/>
              <a:t>If they are on the palmar side of the hand, they cover the palm affecting grasping efficiency.</a:t>
            </a:r>
          </a:p>
          <a:p>
            <a:pPr marL="0" indent="0">
              <a:buNone/>
            </a:pPr>
            <a:r>
              <a:rPr lang="en-US" sz="1800" i="1" dirty="0"/>
              <a:t>Solution: The use of a glove solves the problem.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354B3-9448-4379-9C72-A597321EB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53"/>
          <a:stretch/>
        </p:blipFill>
        <p:spPr>
          <a:xfrm>
            <a:off x="8661167" y="3883730"/>
            <a:ext cx="2794139" cy="232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C9999-EC9F-4D0D-8AA8-63F043B5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53"/>
          <a:stretch/>
        </p:blipFill>
        <p:spPr>
          <a:xfrm>
            <a:off x="8587509" y="1504364"/>
            <a:ext cx="2867797" cy="2379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AA8473-1AC3-4690-A766-4F6A06C1E5E7}"/>
              </a:ext>
            </a:extLst>
          </p:cNvPr>
          <p:cNvSpPr txBox="1"/>
          <p:nvPr/>
        </p:nvSpPr>
        <p:spPr>
          <a:xfrm>
            <a:off x="46035" y="6041953"/>
            <a:ext cx="7917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Delph, Michael A., et al. "A soft robotic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exomusculature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glove with integrated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sEMG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sensing for hand rehabilitation."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2013 IEEE 13th International Conference on Rehabilitation Robotics (ICORR)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2013.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551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D3187A-151F-4C35-BE0D-3DC04C364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Limitations &amp;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B9EA-23BB-4502-9941-7ACB0879E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255307"/>
            <a:ext cx="11034944" cy="411162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Thumb: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dirty="0"/>
              <a:t>Fixed thumb: The optimal position should be studied, for various grasps.</a:t>
            </a:r>
          </a:p>
          <a:p>
            <a:pPr marL="0" indent="0">
              <a:buNone/>
            </a:pPr>
            <a:r>
              <a:rPr lang="en-US" sz="1800" dirty="0"/>
              <a:t>Moving thumb: Stability and robustness might be an issue.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AF8AD-B218-49F2-AE31-67F309CE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" r="2817"/>
          <a:stretch/>
        </p:blipFill>
        <p:spPr>
          <a:xfrm>
            <a:off x="61180" y="3697192"/>
            <a:ext cx="4359900" cy="2062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C8F6CF-4676-4E3F-A97E-33848CC6D131}"/>
              </a:ext>
            </a:extLst>
          </p:cNvPr>
          <p:cNvSpPr txBox="1"/>
          <p:nvPr/>
        </p:nvSpPr>
        <p:spPr>
          <a:xfrm>
            <a:off x="61180" y="5663197"/>
            <a:ext cx="46962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Shim, Jae-Ho, et al. "Wrist-driven prehension prosthesis for amputee patients with disarticulation of the thumb and index finger."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Archives of physical medicine and rehabilitation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79.7 (1998): 877-878.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75B030-8477-493A-9DD8-AD7EEA4BC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3" t="9580" r="5611" b="7458"/>
          <a:stretch/>
        </p:blipFill>
        <p:spPr>
          <a:xfrm>
            <a:off x="4482260" y="3740637"/>
            <a:ext cx="4696288" cy="1975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AA1231-CE27-475F-AADF-1C54E151B97E}"/>
              </a:ext>
            </a:extLst>
          </p:cNvPr>
          <p:cNvSpPr txBox="1"/>
          <p:nvPr/>
        </p:nvSpPr>
        <p:spPr>
          <a:xfrm>
            <a:off x="4556756" y="5679620"/>
            <a:ext cx="46928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Lee,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Keun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Ho, et al. "Three-dimensional printed prosthesis demonstrates functional improvement in a patient with an amputated thumb: a technical note." Prosthetics and orthotics international 42.1 (2018): 107-111.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0DF742-BE9C-4287-B568-B4BAD327B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569" y="3740638"/>
            <a:ext cx="2480151" cy="2006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0B640D-E44D-4F59-B5DF-3FD158B9CD0A}"/>
              </a:ext>
            </a:extLst>
          </p:cNvPr>
          <p:cNvSpPr txBox="1"/>
          <p:nvPr/>
        </p:nvSpPr>
        <p:spPr>
          <a:xfrm>
            <a:off x="9143674" y="5679620"/>
            <a:ext cx="32495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Dewey, W. S., et al. "Opposition splint for partial thumb amputation: a case study measuring disability before and after splint use." Journal of Hand Therapy 22.1 (2009):.</a:t>
            </a:r>
          </a:p>
        </p:txBody>
      </p:sp>
    </p:spTree>
    <p:extLst>
      <p:ext uri="{BB962C8B-B14F-4D97-AF65-F5344CB8AC3E}">
        <p14:creationId xmlns:p14="http://schemas.microsoft.com/office/powerpoint/2010/main" val="31510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69FFC9-759C-46BA-AA28-91385522A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83272-4229-48F4-96D7-BF4CC0E5FE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 of an assistive hand exoskeleton:</a:t>
            </a:r>
          </a:p>
          <a:p>
            <a:r>
              <a:rPr lang="en-US" dirty="0"/>
              <a:t>Portable</a:t>
            </a:r>
          </a:p>
          <a:p>
            <a:r>
              <a:rPr lang="en-US" dirty="0"/>
              <a:t>Self powered</a:t>
            </a:r>
          </a:p>
          <a:p>
            <a:r>
              <a:rPr lang="en-US" dirty="0"/>
              <a:t>Efficient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Safe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0DA61-3800-4231-94E1-1C7A0AF4BB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804AA-5E5F-45C3-B18A-1116525324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We would like to here your suggestions and ideas regarding:</a:t>
            </a:r>
          </a:p>
          <a:p>
            <a:pPr marL="0" indent="0" algn="ctr">
              <a:buNone/>
            </a:pPr>
            <a:r>
              <a:rPr lang="en-US" u="sng" dirty="0"/>
              <a:t>Fastening on the hand</a:t>
            </a:r>
          </a:p>
          <a:p>
            <a:pPr marL="0" indent="0" algn="ctr">
              <a:buNone/>
            </a:pPr>
            <a:r>
              <a:rPr lang="en-US" u="sng" dirty="0"/>
              <a:t>Closing the fingers</a:t>
            </a:r>
          </a:p>
          <a:p>
            <a:pPr marL="0" indent="0" algn="ctr">
              <a:buNone/>
            </a:pPr>
            <a:r>
              <a:rPr lang="en-US" u="sng" dirty="0"/>
              <a:t>Elbow mechanism</a:t>
            </a:r>
          </a:p>
          <a:p>
            <a:pPr marL="0" indent="0" algn="ctr">
              <a:buNone/>
            </a:pPr>
            <a:r>
              <a:rPr lang="en-US" u="sng" dirty="0"/>
              <a:t>Fastening on the arm</a:t>
            </a:r>
          </a:p>
          <a:p>
            <a:pPr marL="0" indent="0" algn="ctr">
              <a:buNone/>
            </a:pPr>
            <a:r>
              <a:rPr lang="en-US" u="sng" dirty="0"/>
              <a:t>Thumb design</a:t>
            </a:r>
          </a:p>
          <a:p>
            <a:pPr marL="0" indent="0" algn="ctr">
              <a:buNone/>
            </a:pPr>
            <a:endParaRPr lang="en-US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FB94E-F50A-4D56-ABCC-EF2E265E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5" y="3521122"/>
            <a:ext cx="3694655" cy="2463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56FF68-70FB-4CD6-9F2E-90D2131B0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2" y="3521122"/>
            <a:ext cx="3694655" cy="2462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97733-CC0A-4777-835D-51B788927177}"/>
              </a:ext>
            </a:extLst>
          </p:cNvPr>
          <p:cNvSpPr txBox="1"/>
          <p:nvPr/>
        </p:nvSpPr>
        <p:spPr>
          <a:xfrm>
            <a:off x="4079875" y="5136107"/>
            <a:ext cx="406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Thank you!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8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68114-7526-42DF-92B6-E4BC5DBC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to know the patient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941B7-AECA-41BF-BDDB-18BA2CA6C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Male, around 60s</a:t>
            </a:r>
          </a:p>
          <a:p>
            <a:r>
              <a:rPr lang="en-US" dirty="0"/>
              <a:t>No </a:t>
            </a:r>
            <a:r>
              <a:rPr lang="en-US"/>
              <a:t>Thumb nor </a:t>
            </a:r>
            <a:r>
              <a:rPr lang="en-US" dirty="0"/>
              <a:t>tendons on the fingers</a:t>
            </a:r>
          </a:p>
          <a:p>
            <a:r>
              <a:rPr lang="en-US" dirty="0"/>
              <a:t>Broken tendons in the palm</a:t>
            </a:r>
          </a:p>
          <a:p>
            <a:r>
              <a:rPr lang="en-US" dirty="0"/>
              <a:t>Fingers close passively</a:t>
            </a:r>
          </a:p>
          <a:p>
            <a:r>
              <a:rPr lang="en-US" dirty="0"/>
              <a:t>Wrist barely working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5BE3A-88D5-41E5-ACA8-DB5A2D9D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192" y="2271195"/>
            <a:ext cx="2175616" cy="231033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6BE583-C720-4EB2-B89B-BBDE8D37DDB4}"/>
              </a:ext>
            </a:extLst>
          </p:cNvPr>
          <p:cNvSpPr/>
          <p:nvPr/>
        </p:nvSpPr>
        <p:spPr>
          <a:xfrm>
            <a:off x="8203035" y="1670322"/>
            <a:ext cx="3950865" cy="3217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Our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8198E-91AA-40D9-965A-FAFC34D324B0}"/>
              </a:ext>
            </a:extLst>
          </p:cNvPr>
          <p:cNvSpPr txBox="1"/>
          <p:nvPr/>
        </p:nvSpPr>
        <p:spPr>
          <a:xfrm>
            <a:off x="8203035" y="2276475"/>
            <a:ext cx="3999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an assistive device (exoskeleton) that could help the patient to perform some basic Activities of Daily Living (ADL)</a:t>
            </a:r>
          </a:p>
        </p:txBody>
      </p:sp>
    </p:spTree>
    <p:extLst>
      <p:ext uri="{BB962C8B-B14F-4D97-AF65-F5344CB8AC3E}">
        <p14:creationId xmlns:p14="http://schemas.microsoft.com/office/powerpoint/2010/main" val="301974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49ABED-54D1-489F-9E61-83CF7F9D8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device should be: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1C00F-5DFD-45F1-8E8A-52B856425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36" y="2276474"/>
            <a:ext cx="4135229" cy="4111625"/>
          </a:xfrm>
        </p:spPr>
        <p:txBody>
          <a:bodyPr/>
          <a:lstStyle/>
          <a:p>
            <a:r>
              <a:rPr lang="en-US" dirty="0"/>
              <a:t>Helping the patient to perform some basic grasps (thumb opposition)</a:t>
            </a:r>
          </a:p>
          <a:p>
            <a:r>
              <a:rPr lang="en-US" dirty="0"/>
              <a:t>Portable (Low weight, wire connections)</a:t>
            </a:r>
          </a:p>
          <a:p>
            <a:r>
              <a:rPr lang="en-US" dirty="0"/>
              <a:t>Self powered (Taking advantage of the elbow movement)</a:t>
            </a:r>
          </a:p>
          <a:p>
            <a:r>
              <a:rPr lang="en-US" dirty="0"/>
              <a:t>Comfortable</a:t>
            </a:r>
          </a:p>
          <a:p>
            <a:r>
              <a:rPr lang="en-US" b="1" spc="100" dirty="0"/>
              <a:t>S I M P L E</a:t>
            </a:r>
          </a:p>
          <a:p>
            <a:r>
              <a:rPr lang="en-US" b="1" spc="100" dirty="0"/>
              <a:t>S A F 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C02C39-FE21-4555-9CA5-090DBE2C7598}"/>
              </a:ext>
            </a:extLst>
          </p:cNvPr>
          <p:cNvSpPr/>
          <p:nvPr/>
        </p:nvSpPr>
        <p:spPr>
          <a:xfrm>
            <a:off x="8185150" y="1670322"/>
            <a:ext cx="3950865" cy="3217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34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It would be good if the device could: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A26D1-ED77-455D-9B46-F941BF131FC2}"/>
              </a:ext>
            </a:extLst>
          </p:cNvPr>
          <p:cNvSpPr txBox="1"/>
          <p:nvPr/>
        </p:nvSpPr>
        <p:spPr>
          <a:xfrm>
            <a:off x="8148638" y="2276475"/>
            <a:ext cx="3950865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Be low-cost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Fit under the clothes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Be worn easily (Using only one hand)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Be robust (As minimum maintenance as possible)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Be aesthetically nice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132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4688DC-78FA-4AB6-BF8E-7E914D0A4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Review of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82703-ACC8-4641-BC30-6FDBE837E7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924" y="2276475"/>
            <a:ext cx="8050633" cy="42894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Hand exoskeletons have been developed recently, but most of them have the following characteristics:</a:t>
            </a:r>
          </a:p>
          <a:p>
            <a:r>
              <a:rPr lang="en-US" dirty="0"/>
              <a:t>Developed for rehabilitation purposes, or haptic interfaces,</a:t>
            </a:r>
          </a:p>
          <a:p>
            <a:r>
              <a:rPr lang="en-US" dirty="0"/>
              <a:t>Designed to assist persons with massive disabilities, like quadriplegic,</a:t>
            </a:r>
          </a:p>
          <a:p>
            <a:r>
              <a:rPr lang="en-US" dirty="0"/>
              <a:t>Bulky.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only a very small number of portable, self powered, assistive hand exoskeletons.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E4B99-42FF-41F6-90CE-DCD55BF4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638" y="1282772"/>
            <a:ext cx="3962391" cy="4628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9CB1C-8615-422C-9CF4-BC63D831F679}"/>
              </a:ext>
            </a:extLst>
          </p:cNvPr>
          <p:cNvSpPr txBox="1"/>
          <p:nvPr/>
        </p:nvSpPr>
        <p:spPr>
          <a:xfrm>
            <a:off x="8148639" y="5955865"/>
            <a:ext cx="4013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Heo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Pilwon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"Current hand exoskeleton technologies for rehabilitation and assistive engineering."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Precision Engineering and Manufacturing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13.5 (2012): 807-824.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3405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7BBAF2-BA7A-48F2-989A-2EDBF770C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Rehabilitation vs Assistance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28639-EAE7-4003-8B4C-7A65AC19AA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36" y="2276475"/>
            <a:ext cx="8417199" cy="4470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While there is a very big amount of information available, regarding hand exoskeletons used in rehabilitation, there is a key difference, that needs to be considered: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Rehabilitation devices operate in medical labs and clinics.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Bulk and weight is not an issue.</a:t>
            </a:r>
          </a:p>
          <a:p>
            <a:r>
              <a:rPr lang="en-US" dirty="0"/>
              <a:t>Heavy instruments such as compressors and power supplies can be implemented.</a:t>
            </a:r>
          </a:p>
          <a:p>
            <a:r>
              <a:rPr lang="en-US" dirty="0"/>
              <a:t>Are used by many patients so high cost can be justified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3A28E-736D-4CF7-A60F-83A4D5D7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167" y="3451800"/>
            <a:ext cx="3748443" cy="3020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624C8E-4286-4A4D-9757-27469EF950B8}"/>
              </a:ext>
            </a:extLst>
          </p:cNvPr>
          <p:cNvSpPr txBox="1"/>
          <p:nvPr/>
        </p:nvSpPr>
        <p:spPr>
          <a:xfrm>
            <a:off x="54591" y="6010157"/>
            <a:ext cx="80505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Delph, Michael A., et al. "A soft robotic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exomusculature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glove with integrated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sEMG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sensing for hand rehabilitation."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2013 IEEE 13th International Conference on Rehabilitation Robotics (ICORR)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2013.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42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833088-818C-4F4F-AACD-221AC3FADF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05547-5C4B-43E4-AD22-A80F574331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define some design requirements and we break the main function of the device in smaller tasks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BB2E7-8E01-410E-8609-60454F4F61A3}"/>
              </a:ext>
            </a:extLst>
          </p:cNvPr>
          <p:cNvGrpSpPr/>
          <p:nvPr/>
        </p:nvGrpSpPr>
        <p:grpSpPr>
          <a:xfrm>
            <a:off x="46036" y="2736888"/>
            <a:ext cx="6147333" cy="3839450"/>
            <a:chOff x="46036" y="2276474"/>
            <a:chExt cx="6147333" cy="38394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D70A11-A2A5-43CE-B69B-353D930BE5FD}"/>
                </a:ext>
              </a:extLst>
            </p:cNvPr>
            <p:cNvGrpSpPr/>
            <p:nvPr/>
          </p:nvGrpSpPr>
          <p:grpSpPr>
            <a:xfrm>
              <a:off x="46036" y="2276474"/>
              <a:ext cx="4642804" cy="1544931"/>
              <a:chOff x="46037" y="2461106"/>
              <a:chExt cx="5623244" cy="18711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D6705F-B3A4-4D02-B869-46607E0A6E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1" t="32019" r="807" b="-1"/>
              <a:stretch/>
            </p:blipFill>
            <p:spPr>
              <a:xfrm>
                <a:off x="46037" y="2834640"/>
                <a:ext cx="5623244" cy="149764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9B8F954-1472-4528-9A54-8A26FE78A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2570" b="83099"/>
              <a:stretch/>
            </p:blipFill>
            <p:spPr>
              <a:xfrm>
                <a:off x="87114" y="2461106"/>
                <a:ext cx="5541090" cy="373534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4DBF1D-2542-4EEC-8CF0-968D4D574AA1}"/>
                </a:ext>
              </a:extLst>
            </p:cNvPr>
            <p:cNvSpPr txBox="1"/>
            <p:nvPr/>
          </p:nvSpPr>
          <p:spPr>
            <a:xfrm>
              <a:off x="143405" y="4084599"/>
              <a:ext cx="604996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Similarly, we define some design requirements for: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Operating environment		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Safety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Dimensions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Robustness</a:t>
              </a:r>
            </a:p>
            <a:p>
              <a:r>
                <a:rPr lang="en-US" dirty="0"/>
                <a:t>		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6D7851-C7D4-41ED-92AC-FAE30B5C0D9B}"/>
              </a:ext>
            </a:extLst>
          </p:cNvPr>
          <p:cNvSpPr txBox="1"/>
          <p:nvPr/>
        </p:nvSpPr>
        <p:spPr>
          <a:xfrm>
            <a:off x="3168387" y="4822011"/>
            <a:ext cx="2493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Stiffness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Appearance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&amp;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Credibility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8B0868-175E-4CE1-804D-3E7A7E9DCBBC}"/>
              </a:ext>
            </a:extLst>
          </p:cNvPr>
          <p:cNvGrpSpPr/>
          <p:nvPr/>
        </p:nvGrpSpPr>
        <p:grpSpPr>
          <a:xfrm>
            <a:off x="5992512" y="2730699"/>
            <a:ext cx="6199488" cy="3628628"/>
            <a:chOff x="5992513" y="2299057"/>
            <a:chExt cx="6199488" cy="36286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7179B97-FF02-4DBC-A8C1-FFE2F72E7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306" b="1910"/>
            <a:stretch/>
          </p:blipFill>
          <p:spPr>
            <a:xfrm>
              <a:off x="5992513" y="2671466"/>
              <a:ext cx="6199488" cy="128077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219FB0-E6F2-4D37-B29C-5647669C3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86"/>
            <a:stretch/>
          </p:blipFill>
          <p:spPr>
            <a:xfrm>
              <a:off x="6096000" y="3952240"/>
              <a:ext cx="5941936" cy="156297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6FD6E2-B628-405F-96AD-AFBCEF6AE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3365"/>
            <a:stretch/>
          </p:blipFill>
          <p:spPr>
            <a:xfrm>
              <a:off x="6019113" y="2299057"/>
              <a:ext cx="6172887" cy="30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0C822A-4403-42A8-A9FA-53FE9EA9E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2036" y="5467657"/>
              <a:ext cx="5029636" cy="460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0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06DB12-7D04-48A4-8949-8689A46EF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9FD5F-64F5-4539-8307-0B4327CB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5" y="2600960"/>
            <a:ext cx="3855034" cy="2030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3F17D-8588-427B-B4FF-B097DFBE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19" y="4770120"/>
            <a:ext cx="2342441" cy="1525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2C382-5CF9-4646-98F9-2B283764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780" y="2562985"/>
            <a:ext cx="2395348" cy="1686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155E41-FEE6-4B3F-984A-1215088D2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064" y="3016736"/>
            <a:ext cx="5853987" cy="3129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9910F0-7220-479C-9189-16A89914F2DB}"/>
              </a:ext>
            </a:extLst>
          </p:cNvPr>
          <p:cNvSpPr txBox="1"/>
          <p:nvPr/>
        </p:nvSpPr>
        <p:spPr>
          <a:xfrm>
            <a:off x="0" y="2093413"/>
            <a:ext cx="1074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Brainstorming, to find as many solutions as possible for each task and we make all the combinations. </a:t>
            </a:r>
          </a:p>
        </p:txBody>
      </p:sp>
    </p:spTree>
    <p:extLst>
      <p:ext uri="{BB962C8B-B14F-4D97-AF65-F5344CB8AC3E}">
        <p14:creationId xmlns:p14="http://schemas.microsoft.com/office/powerpoint/2010/main" val="35836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C6D8A9-541E-462D-877A-F06C31AC6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83F60-19A3-4467-94A9-6F6077E49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After we define some criteria, we pick some of the combinations and we proceed to filtering and screening in 2 stages.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E78CB-C61C-49F0-ACC3-5284B9ED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11" y="2829560"/>
            <a:ext cx="7100835" cy="31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2C11F2-1435-49D4-95F6-5F3A73D99F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81769-1C9A-46AE-BB45-89F7A710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70" y="2352040"/>
            <a:ext cx="7051329" cy="33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1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1501</TotalTime>
  <Words>986</Words>
  <Application>Microsoft Office PowerPoint</Application>
  <PresentationFormat>Widescreen</PresentationFormat>
  <Paragraphs>127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Narrow</vt:lpstr>
      <vt:lpstr>Calibri</vt:lpstr>
      <vt:lpstr>Calibri Light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Petros Kaltsas</dc:creator>
  <cp:lastModifiedBy>peterowner</cp:lastModifiedBy>
  <cp:revision>64</cp:revision>
  <dcterms:created xsi:type="dcterms:W3CDTF">2022-05-02T09:56:46Z</dcterms:created>
  <dcterms:modified xsi:type="dcterms:W3CDTF">2022-06-09T12:49:37Z</dcterms:modified>
</cp:coreProperties>
</file>